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Josefin Sans Bold" pitchFamily="2" charset="0"/>
      <p:regular r:id="rId16"/>
      <p:boldItalic r:id="rId17"/>
    </p:embeddedFont>
    <p:embeddedFont>
      <p:font typeface="Open Sans Bold" panose="020B0604020202020204" charset="0"/>
      <p:regular r:id="rId18"/>
    </p:embeddedFont>
    <p:embeddedFont>
      <p:font typeface="Open Sauce" panose="020B0604020202020204" charset="0"/>
      <p:regular r:id="rId19"/>
    </p:embeddedFont>
    <p:embeddedFont>
      <p:font typeface="Prata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6.sv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68329" y="4515365"/>
            <a:ext cx="12375338" cy="3410465"/>
          </a:xfrm>
          <a:custGeom>
            <a:avLst/>
            <a:gdLst/>
            <a:ahLst/>
            <a:cxnLst/>
            <a:rect l="l" t="t" r="r" b="b"/>
            <a:pathLst>
              <a:path w="12375338" h="3410465">
                <a:moveTo>
                  <a:pt x="0" y="0"/>
                </a:moveTo>
                <a:lnTo>
                  <a:pt x="12375338" y="0"/>
                </a:lnTo>
                <a:lnTo>
                  <a:pt x="12375338" y="3410465"/>
                </a:lnTo>
                <a:lnTo>
                  <a:pt x="0" y="3410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7403" b="-939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8329" y="1571865"/>
            <a:ext cx="12395288" cy="408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7015">
                <a:solidFill>
                  <a:srgbClr val="FFFFFF"/>
                </a:solidFill>
                <a:latin typeface="Prata"/>
              </a:rPr>
              <a:t>DISCOVERING INSIGHTS: USED CAR LANDSCAPE DATA ANALYSIS</a:t>
            </a:r>
          </a:p>
          <a:p>
            <a:pPr algn="ctr">
              <a:lnSpc>
                <a:spcPts val="8068"/>
              </a:lnSpc>
            </a:pPr>
            <a:endParaRPr lang="en-US" sz="7015">
              <a:solidFill>
                <a:srgbClr val="FFFFFF"/>
              </a:solidFill>
              <a:latin typeface="Prat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22948" y="923925"/>
            <a:ext cx="8041672" cy="12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 spc="517">
                <a:solidFill>
                  <a:srgbClr val="F4D314"/>
                </a:solidFill>
                <a:latin typeface="Josefin Sans Bold"/>
              </a:rPr>
              <a:t>MARKET MAVERICKS</a:t>
            </a:r>
          </a:p>
          <a:p>
            <a:pPr algn="ctr">
              <a:lnSpc>
                <a:spcPts val="5006"/>
              </a:lnSpc>
            </a:pPr>
            <a:endParaRPr lang="en-US" sz="3452" spc="517">
              <a:solidFill>
                <a:srgbClr val="F4D314"/>
              </a:solidFill>
              <a:latin typeface="Josefi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29987" y="8292859"/>
            <a:ext cx="531375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  ALOK SINGH 22BTRAD003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9987" y="8717039"/>
            <a:ext cx="83584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  ABHINANDAN SINGH PARMAR 22BTRAD001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9987" y="7868680"/>
            <a:ext cx="577676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anva Sans"/>
              </a:rPr>
              <a:t>  KRISH DODHIA 22BTRAD019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0317" y="1456738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463703"/>
            <a:ext cx="16230316" cy="4078041"/>
            <a:chOff x="0" y="0"/>
            <a:chExt cx="21640421" cy="5437388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4539456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Highest Tax Car: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      R8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   2014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 59990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Automatic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    31930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   Petrol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   580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   21.9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   5.2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645839" y="-57150"/>
              <a:ext cx="4539456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Highest MPG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      i3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   2016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 17100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Automatic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    25269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    Other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     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  470.8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   0.6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823682" y="-57150"/>
              <a:ext cx="4539456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Lowest Tax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      A1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   2015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  9500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Automatic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    54754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   Diesel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     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   76.3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   1.6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467995" y="165618"/>
              <a:ext cx="4172426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Lowest MPG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Golf SV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  2019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17950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  Manual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     100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  Petrol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  145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   0.3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  1.0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24965"/>
            <a:ext cx="3699215" cy="3262035"/>
          </a:xfrm>
          <a:custGeom>
            <a:avLst/>
            <a:gdLst/>
            <a:ahLst/>
            <a:cxnLst/>
            <a:rect l="l" t="t" r="r" b="b"/>
            <a:pathLst>
              <a:path w="3699215" h="3262035">
                <a:moveTo>
                  <a:pt x="0" y="0"/>
                </a:moveTo>
                <a:lnTo>
                  <a:pt x="3699215" y="0"/>
                </a:lnTo>
                <a:lnTo>
                  <a:pt x="3699215" y="3262035"/>
                </a:lnTo>
                <a:lnTo>
                  <a:pt x="0" y="326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6608" y="159703"/>
            <a:ext cx="85751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Problem Faced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82482" y="2693395"/>
            <a:ext cx="4494315" cy="143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</a:rPr>
              <a:t> Merging both the datasets based on the required target variable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75853" y="4738648"/>
            <a:ext cx="4136294" cy="211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The problem involves merging thirteen CSV files based on a common target variable, likely to combine related data from both files into a single dataset for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6608" y="3179170"/>
            <a:ext cx="4494315" cy="46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</a:rPr>
              <a:t>Fewer Related Columns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095875"/>
            <a:ext cx="4136294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There were columns which were not similar which lled to difficulty in  mereging the column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18357" y="3088028"/>
            <a:ext cx="4494315" cy="949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0">
                <a:solidFill>
                  <a:srgbClr val="FFFFFF"/>
                </a:solidFill>
                <a:latin typeface="Canva Sans"/>
              </a:rPr>
              <a:t>Choosing the Ideal Plot Type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6333" y="5095875"/>
            <a:ext cx="4136294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Choosing the Best Type of Plot for Primary Data to Improve Understanding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525" y="2983865"/>
            <a:ext cx="16744950" cy="375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056367" y="-194060"/>
            <a:ext cx="19499647" cy="10481060"/>
          </a:xfrm>
          <a:custGeom>
            <a:avLst/>
            <a:gdLst/>
            <a:ahLst/>
            <a:cxnLst/>
            <a:rect l="l" t="t" r="r" b="b"/>
            <a:pathLst>
              <a:path w="19499647" h="10481060">
                <a:moveTo>
                  <a:pt x="19499646" y="0"/>
                </a:moveTo>
                <a:lnTo>
                  <a:pt x="0" y="0"/>
                </a:lnTo>
                <a:lnTo>
                  <a:pt x="0" y="10481060"/>
                </a:lnTo>
                <a:lnTo>
                  <a:pt x="19499646" y="10481060"/>
                </a:lnTo>
                <a:lnTo>
                  <a:pt x="19499646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113270" y="-194060"/>
            <a:ext cx="2633806" cy="6107376"/>
          </a:xfrm>
          <a:custGeom>
            <a:avLst/>
            <a:gdLst/>
            <a:ahLst/>
            <a:cxnLst/>
            <a:rect l="l" t="t" r="r" b="b"/>
            <a:pathLst>
              <a:path w="2633806" h="6107376">
                <a:moveTo>
                  <a:pt x="2633806" y="6107376"/>
                </a:moveTo>
                <a:lnTo>
                  <a:pt x="0" y="6107376"/>
                </a:lnTo>
                <a:lnTo>
                  <a:pt x="0" y="0"/>
                </a:lnTo>
                <a:lnTo>
                  <a:pt x="2633806" y="0"/>
                </a:lnTo>
                <a:lnTo>
                  <a:pt x="2633806" y="6107376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3575" y="2465021"/>
            <a:ext cx="429358" cy="429358"/>
          </a:xfrm>
          <a:custGeom>
            <a:avLst/>
            <a:gdLst/>
            <a:ahLst/>
            <a:cxnLst/>
            <a:rect l="l" t="t" r="r" b="b"/>
            <a:pathLst>
              <a:path w="429358" h="429358">
                <a:moveTo>
                  <a:pt x="0" y="0"/>
                </a:moveTo>
                <a:lnTo>
                  <a:pt x="429358" y="0"/>
                </a:lnTo>
                <a:lnTo>
                  <a:pt x="429358" y="429358"/>
                </a:lnTo>
                <a:lnTo>
                  <a:pt x="0" y="429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952764" y="4793569"/>
            <a:ext cx="2457761" cy="976115"/>
            <a:chOff x="0" y="0"/>
            <a:chExt cx="1023275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3275" cy="406400"/>
            </a:xfrm>
            <a:custGeom>
              <a:avLst/>
              <a:gdLst/>
              <a:ahLst/>
              <a:cxnLst/>
              <a:rect l="l" t="t" r="r" b="b"/>
              <a:pathLst>
                <a:path w="1023275" h="406400">
                  <a:moveTo>
                    <a:pt x="820075" y="0"/>
                  </a:moveTo>
                  <a:cubicBezTo>
                    <a:pt x="932299" y="0"/>
                    <a:pt x="1023275" y="90976"/>
                    <a:pt x="1023275" y="203200"/>
                  </a:cubicBezTo>
                  <a:cubicBezTo>
                    <a:pt x="1023275" y="315424"/>
                    <a:pt x="932299" y="406400"/>
                    <a:pt x="8200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23275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73078" y="2325425"/>
            <a:ext cx="821516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</a:rPr>
              <a:t>DATA CONTENT: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3862" y="2945117"/>
            <a:ext cx="14548220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17C47"/>
                </a:solidFill>
                <a:latin typeface="Canva Sans Bold"/>
              </a:rPr>
              <a:t>Dataset contains information on used cars from 13 manufacturers.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04040" y="4895058"/>
            <a:ext cx="3323932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Models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56973" y="7110720"/>
            <a:ext cx="1887982" cy="976115"/>
            <a:chOff x="0" y="0"/>
            <a:chExt cx="78605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6050" cy="406400"/>
            </a:xfrm>
            <a:custGeom>
              <a:avLst/>
              <a:gdLst/>
              <a:ahLst/>
              <a:cxnLst/>
              <a:rect l="l" t="t" r="r" b="b"/>
              <a:pathLst>
                <a:path w="786050" h="406400">
                  <a:moveTo>
                    <a:pt x="582850" y="0"/>
                  </a:moveTo>
                  <a:cubicBezTo>
                    <a:pt x="695075" y="0"/>
                    <a:pt x="786050" y="90976"/>
                    <a:pt x="786050" y="203200"/>
                  </a:cubicBezTo>
                  <a:cubicBezTo>
                    <a:pt x="786050" y="315424"/>
                    <a:pt x="695075" y="406400"/>
                    <a:pt x="5828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8605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28805" y="7212210"/>
            <a:ext cx="1937013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Years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71903" y="5913316"/>
            <a:ext cx="2039329" cy="976115"/>
            <a:chOff x="0" y="0"/>
            <a:chExt cx="84906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9063" cy="406400"/>
            </a:xfrm>
            <a:custGeom>
              <a:avLst/>
              <a:gdLst/>
              <a:ahLst/>
              <a:cxnLst/>
              <a:rect l="l" t="t" r="r" b="b"/>
              <a:pathLst>
                <a:path w="849063" h="406400">
                  <a:moveTo>
                    <a:pt x="645863" y="0"/>
                  </a:moveTo>
                  <a:cubicBezTo>
                    <a:pt x="758087" y="0"/>
                    <a:pt x="849063" y="90976"/>
                    <a:pt x="849063" y="203200"/>
                  </a:cubicBezTo>
                  <a:cubicBezTo>
                    <a:pt x="849063" y="315424"/>
                    <a:pt x="758087" y="406400"/>
                    <a:pt x="6458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49063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447477" y="6021265"/>
            <a:ext cx="2288179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Price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21350" y="3673822"/>
            <a:ext cx="3904462" cy="976115"/>
            <a:chOff x="0" y="0"/>
            <a:chExt cx="16256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25600" cy="406400"/>
            </a:xfrm>
            <a:custGeom>
              <a:avLst/>
              <a:gdLst/>
              <a:ahLst/>
              <a:cxnLst/>
              <a:rect l="l" t="t" r="r" b="b"/>
              <a:pathLst>
                <a:path w="1625600" h="406400">
                  <a:moveTo>
                    <a:pt x="1422400" y="0"/>
                  </a:moveTo>
                  <a:cubicBezTo>
                    <a:pt x="1534624" y="0"/>
                    <a:pt x="1625600" y="90976"/>
                    <a:pt x="1625600" y="203200"/>
                  </a:cubicBezTo>
                  <a:cubicBezTo>
                    <a:pt x="1625600" y="315424"/>
                    <a:pt x="1534624" y="406400"/>
                    <a:pt x="14224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6256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01144" y="3722246"/>
            <a:ext cx="3544873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Transmission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905606" y="3620756"/>
            <a:ext cx="2607329" cy="976115"/>
            <a:chOff x="0" y="0"/>
            <a:chExt cx="1085546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5546" cy="406400"/>
            </a:xfrm>
            <a:custGeom>
              <a:avLst/>
              <a:gdLst/>
              <a:ahLst/>
              <a:cxnLst/>
              <a:rect l="l" t="t" r="r" b="b"/>
              <a:pathLst>
                <a:path w="1085546" h="406400">
                  <a:moveTo>
                    <a:pt x="882346" y="0"/>
                  </a:moveTo>
                  <a:cubicBezTo>
                    <a:pt x="994571" y="0"/>
                    <a:pt x="1085546" y="90976"/>
                    <a:pt x="1085546" y="203200"/>
                  </a:cubicBezTo>
                  <a:cubicBezTo>
                    <a:pt x="1085546" y="315424"/>
                    <a:pt x="994571" y="406400"/>
                    <a:pt x="88234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085546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25811" y="3722246"/>
            <a:ext cx="3009845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Mileage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883562" y="5953630"/>
            <a:ext cx="2885420" cy="976115"/>
            <a:chOff x="0" y="0"/>
            <a:chExt cx="1201328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01328" cy="406400"/>
            </a:xfrm>
            <a:custGeom>
              <a:avLst/>
              <a:gdLst/>
              <a:ahLst/>
              <a:cxnLst/>
              <a:rect l="l" t="t" r="r" b="b"/>
              <a:pathLst>
                <a:path w="1201328" h="406400">
                  <a:moveTo>
                    <a:pt x="998128" y="0"/>
                  </a:moveTo>
                  <a:cubicBezTo>
                    <a:pt x="1110352" y="0"/>
                    <a:pt x="1201328" y="90976"/>
                    <a:pt x="1201328" y="203200"/>
                  </a:cubicBezTo>
                  <a:cubicBezTo>
                    <a:pt x="1201328" y="315424"/>
                    <a:pt x="1110352" y="406400"/>
                    <a:pt x="99812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20132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821350" y="6015781"/>
            <a:ext cx="3009845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FuelType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042095" y="5953630"/>
            <a:ext cx="1367433" cy="976115"/>
            <a:chOff x="0" y="0"/>
            <a:chExt cx="569323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69323" cy="406400"/>
            </a:xfrm>
            <a:custGeom>
              <a:avLst/>
              <a:gdLst/>
              <a:ahLst/>
              <a:cxnLst/>
              <a:rect l="l" t="t" r="r" b="b"/>
              <a:pathLst>
                <a:path w="569323" h="406400">
                  <a:moveTo>
                    <a:pt x="366123" y="0"/>
                  </a:moveTo>
                  <a:cubicBezTo>
                    <a:pt x="478347" y="0"/>
                    <a:pt x="569323" y="90976"/>
                    <a:pt x="569323" y="203200"/>
                  </a:cubicBezTo>
                  <a:cubicBezTo>
                    <a:pt x="569323" y="315424"/>
                    <a:pt x="478347" y="406400"/>
                    <a:pt x="36612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569323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295609" y="6061579"/>
            <a:ext cx="856726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Tax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4136152" y="7110720"/>
            <a:ext cx="1737906" cy="976115"/>
            <a:chOff x="0" y="0"/>
            <a:chExt cx="723567" cy="406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23567" cy="406400"/>
            </a:xfrm>
            <a:custGeom>
              <a:avLst/>
              <a:gdLst/>
              <a:ahLst/>
              <a:cxnLst/>
              <a:rect l="l" t="t" r="r" b="b"/>
              <a:pathLst>
                <a:path w="723567" h="406400">
                  <a:moveTo>
                    <a:pt x="520367" y="0"/>
                  </a:moveTo>
                  <a:cubicBezTo>
                    <a:pt x="632591" y="0"/>
                    <a:pt x="723567" y="90976"/>
                    <a:pt x="723567" y="203200"/>
                  </a:cubicBezTo>
                  <a:cubicBezTo>
                    <a:pt x="723567" y="315424"/>
                    <a:pt x="632591" y="406400"/>
                    <a:pt x="5203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723567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500182" y="7129770"/>
            <a:ext cx="3009845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mpg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918749" y="4850340"/>
            <a:ext cx="3395154" cy="976115"/>
            <a:chOff x="0" y="0"/>
            <a:chExt cx="1413553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13553" cy="406400"/>
            </a:xfrm>
            <a:custGeom>
              <a:avLst/>
              <a:gdLst/>
              <a:ahLst/>
              <a:cxnLst/>
              <a:rect l="l" t="t" r="r" b="b"/>
              <a:pathLst>
                <a:path w="1413553" h="406400">
                  <a:moveTo>
                    <a:pt x="1210353" y="0"/>
                  </a:moveTo>
                  <a:cubicBezTo>
                    <a:pt x="1322577" y="0"/>
                    <a:pt x="1413553" y="90976"/>
                    <a:pt x="1413553" y="203200"/>
                  </a:cubicBezTo>
                  <a:cubicBezTo>
                    <a:pt x="1413553" y="315424"/>
                    <a:pt x="1322577" y="406400"/>
                    <a:pt x="12103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1413553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129044" y="4895271"/>
            <a:ext cx="3009845" cy="69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>
                <a:solidFill>
                  <a:srgbClr val="FFFFFF"/>
                </a:solidFill>
                <a:latin typeface="Canva Sans"/>
              </a:rPr>
              <a:t>Engine 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78749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92771" y="1771900"/>
            <a:ext cx="4805971" cy="4793956"/>
          </a:xfrm>
          <a:custGeom>
            <a:avLst/>
            <a:gdLst/>
            <a:ahLst/>
            <a:cxnLst/>
            <a:rect l="l" t="t" r="r" b="b"/>
            <a:pathLst>
              <a:path w="4805971" h="4793956">
                <a:moveTo>
                  <a:pt x="0" y="0"/>
                </a:moveTo>
                <a:lnTo>
                  <a:pt x="4805971" y="0"/>
                </a:lnTo>
                <a:lnTo>
                  <a:pt x="4805971" y="4793956"/>
                </a:lnTo>
                <a:lnTo>
                  <a:pt x="0" y="4793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2430" y="-189088"/>
            <a:ext cx="3614328" cy="3216752"/>
          </a:xfrm>
          <a:custGeom>
            <a:avLst/>
            <a:gdLst/>
            <a:ahLst/>
            <a:cxnLst/>
            <a:rect l="l" t="t" r="r" b="b"/>
            <a:pathLst>
              <a:path w="3614328" h="3216752">
                <a:moveTo>
                  <a:pt x="0" y="0"/>
                </a:moveTo>
                <a:lnTo>
                  <a:pt x="3614328" y="0"/>
                </a:lnTo>
                <a:lnTo>
                  <a:pt x="3614328" y="3216752"/>
                </a:lnTo>
                <a:lnTo>
                  <a:pt x="0" y="3216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1549" y="2250479"/>
            <a:ext cx="9774924" cy="431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893" lvl="1" indent="-442947">
              <a:lnSpc>
                <a:spcPts val="5744"/>
              </a:lnSpc>
              <a:buFont typeface="Arial"/>
              <a:buChar char="•"/>
            </a:pPr>
            <a:r>
              <a:rPr lang="en-US" sz="4103">
                <a:solidFill>
                  <a:srgbClr val="FFFFFF"/>
                </a:solidFill>
                <a:latin typeface="Open Sauce"/>
              </a:rPr>
              <a:t>Our approach focuses on showcasing the sustained quality of certain car manufacturers post-usage, emphasizing their ability to maintain excellent condition despite previous ownership.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5255" y="1311403"/>
            <a:ext cx="4170235" cy="84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3"/>
              </a:lnSpc>
            </a:pPr>
            <a:r>
              <a:rPr lang="en-US" sz="5768">
                <a:solidFill>
                  <a:srgbClr val="FFFFFF"/>
                </a:solidFill>
                <a:latin typeface="Prata"/>
              </a:rPr>
              <a:t>APPROCH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02014" y="2405513"/>
            <a:ext cx="11593327" cy="800134"/>
            <a:chOff x="0" y="0"/>
            <a:chExt cx="3053387" cy="2107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3387" cy="210735"/>
            </a:xfrm>
            <a:custGeom>
              <a:avLst/>
              <a:gdLst/>
              <a:ahLst/>
              <a:cxnLst/>
              <a:rect l="l" t="t" r="r" b="b"/>
              <a:pathLst>
                <a:path w="3053387" h="210735">
                  <a:moveTo>
                    <a:pt x="0" y="0"/>
                  </a:moveTo>
                  <a:lnTo>
                    <a:pt x="3053387" y="0"/>
                  </a:lnTo>
                  <a:lnTo>
                    <a:pt x="3053387" y="210735"/>
                  </a:lnTo>
                  <a:lnTo>
                    <a:pt x="0" y="21073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053387" cy="22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05057" y="2536427"/>
            <a:ext cx="385569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Transmission Analysis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4494" y="2604373"/>
            <a:ext cx="72167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 Analyzing transmission types across all manufacturers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5498629" y="2802810"/>
            <a:ext cx="7600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502014" y="871196"/>
            <a:ext cx="8143757" cy="147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</a:rPr>
              <a:t>DATA  ANALYSIS EXCUTED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02014" y="3363197"/>
            <a:ext cx="11593327" cy="800134"/>
            <a:chOff x="0" y="0"/>
            <a:chExt cx="3053387" cy="210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53387" cy="210735"/>
            </a:xfrm>
            <a:custGeom>
              <a:avLst/>
              <a:gdLst/>
              <a:ahLst/>
              <a:cxnLst/>
              <a:rect l="l" t="t" r="r" b="b"/>
              <a:pathLst>
                <a:path w="3053387" h="210735">
                  <a:moveTo>
                    <a:pt x="0" y="0"/>
                  </a:moveTo>
                  <a:lnTo>
                    <a:pt x="3053387" y="0"/>
                  </a:lnTo>
                  <a:lnTo>
                    <a:pt x="3053387" y="210735"/>
                  </a:lnTo>
                  <a:lnTo>
                    <a:pt x="0" y="21073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053387" cy="22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05057" y="3502279"/>
            <a:ext cx="219342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Fuel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6990" y="3564826"/>
            <a:ext cx="583127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Analyzing Fuel types across all manufacturers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4030193" y="3763264"/>
            <a:ext cx="7600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502014" y="5324475"/>
            <a:ext cx="11593327" cy="800134"/>
            <a:chOff x="0" y="0"/>
            <a:chExt cx="15457770" cy="106684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457770" cy="1066845"/>
              <a:chOff x="0" y="0"/>
              <a:chExt cx="3053387" cy="21073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053387" cy="210735"/>
              </a:xfrm>
              <a:custGeom>
                <a:avLst/>
                <a:gdLst/>
                <a:ahLst/>
                <a:cxnLst/>
                <a:rect l="l" t="t" r="r" b="b"/>
                <a:pathLst>
                  <a:path w="3053387" h="210735">
                    <a:moveTo>
                      <a:pt x="0" y="0"/>
                    </a:moveTo>
                    <a:lnTo>
                      <a:pt x="3053387" y="0"/>
                    </a:lnTo>
                    <a:lnTo>
                      <a:pt x="3053387" y="210735"/>
                    </a:lnTo>
                    <a:lnTo>
                      <a:pt x="0" y="210735"/>
                    </a:lnTo>
                    <a:close/>
                  </a:path>
                </a:pathLst>
              </a:custGeom>
              <a:solidFill>
                <a:srgbClr val="709954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9050"/>
                <a:ext cx="3053387" cy="22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1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70725" y="197268"/>
              <a:ext cx="4972844" cy="60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Canva Sans Bold"/>
                </a:rPr>
                <a:t>Max. Models Analysis 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605046" y="293221"/>
              <a:ext cx="9622278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  Analyzing Max. Models sold across all manufacturers</a:t>
              </a:r>
            </a:p>
          </p:txBody>
        </p:sp>
        <p:sp>
          <p:nvSpPr>
            <p:cNvPr id="25" name="AutoShape 25"/>
            <p:cNvSpPr/>
            <p:nvPr/>
          </p:nvSpPr>
          <p:spPr>
            <a:xfrm flipV="1">
              <a:off x="5148880" y="541929"/>
              <a:ext cx="10133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502014" y="4325255"/>
            <a:ext cx="11593327" cy="800134"/>
            <a:chOff x="0" y="0"/>
            <a:chExt cx="15457770" cy="106684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5457770" cy="1066845"/>
              <a:chOff x="0" y="0"/>
              <a:chExt cx="3053387" cy="21073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053387" cy="210735"/>
              </a:xfrm>
              <a:custGeom>
                <a:avLst/>
                <a:gdLst/>
                <a:ahLst/>
                <a:cxnLst/>
                <a:rect l="l" t="t" r="r" b="b"/>
                <a:pathLst>
                  <a:path w="3053387" h="210735">
                    <a:moveTo>
                      <a:pt x="0" y="0"/>
                    </a:moveTo>
                    <a:lnTo>
                      <a:pt x="3053387" y="0"/>
                    </a:lnTo>
                    <a:lnTo>
                      <a:pt x="3053387" y="210735"/>
                    </a:lnTo>
                    <a:lnTo>
                      <a:pt x="0" y="210735"/>
                    </a:lnTo>
                    <a:close/>
                  </a:path>
                </a:pathLst>
              </a:custGeom>
              <a:solidFill>
                <a:srgbClr val="70995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3053387" cy="22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1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70725" y="196850"/>
              <a:ext cx="3821112" cy="60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Canva Sans Bold"/>
                </a:rPr>
                <a:t>Models Analysis 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738690" y="295275"/>
              <a:ext cx="9622278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  Analyzing Number of Models across all manufacturers</a:t>
              </a:r>
            </a:p>
          </p:txBody>
        </p:sp>
        <p:sp>
          <p:nvSpPr>
            <p:cNvPr id="32" name="AutoShape 32"/>
            <p:cNvSpPr/>
            <p:nvPr/>
          </p:nvSpPr>
          <p:spPr>
            <a:xfrm flipV="1">
              <a:off x="4091837" y="567329"/>
              <a:ext cx="1013342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arrow" w="med" len="sm"/>
              <a:tailEnd type="arrow" w="med" len="sm"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502014" y="6249373"/>
            <a:ext cx="11593327" cy="800134"/>
            <a:chOff x="0" y="0"/>
            <a:chExt cx="3053387" cy="2107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053387" cy="210735"/>
            </a:xfrm>
            <a:custGeom>
              <a:avLst/>
              <a:gdLst/>
              <a:ahLst/>
              <a:cxnLst/>
              <a:rect l="l" t="t" r="r" b="b"/>
              <a:pathLst>
                <a:path w="3053387" h="210735">
                  <a:moveTo>
                    <a:pt x="0" y="0"/>
                  </a:moveTo>
                  <a:lnTo>
                    <a:pt x="3053387" y="0"/>
                  </a:lnTo>
                  <a:lnTo>
                    <a:pt x="3053387" y="210735"/>
                  </a:lnTo>
                  <a:lnTo>
                    <a:pt x="0" y="21073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053387" cy="229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705057" y="6382723"/>
            <a:ext cx="324802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 Acquired Analysis 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33846" y="6458923"/>
            <a:ext cx="7216709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 Analyzing Numbers of Cars Sold across all manufacturers</a:t>
            </a:r>
          </a:p>
        </p:txBody>
      </p:sp>
      <p:sp>
        <p:nvSpPr>
          <p:cNvPr id="38" name="AutoShape 38"/>
          <p:cNvSpPr/>
          <p:nvPr/>
        </p:nvSpPr>
        <p:spPr>
          <a:xfrm>
            <a:off x="4945792" y="6674870"/>
            <a:ext cx="76000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9260636" cy="5208003"/>
          </a:xfrm>
          <a:custGeom>
            <a:avLst/>
            <a:gdLst/>
            <a:ahLst/>
            <a:cxnLst/>
            <a:rect l="l" t="t" r="r" b="b"/>
            <a:pathLst>
              <a:path w="9260636" h="5208003">
                <a:moveTo>
                  <a:pt x="0" y="0"/>
                </a:moveTo>
                <a:lnTo>
                  <a:pt x="9260636" y="0"/>
                </a:lnTo>
                <a:lnTo>
                  <a:pt x="9260636" y="5208003"/>
                </a:lnTo>
                <a:lnTo>
                  <a:pt x="0" y="52080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54" r="-12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60636" y="1892025"/>
            <a:ext cx="8897316" cy="5001288"/>
          </a:xfrm>
          <a:custGeom>
            <a:avLst/>
            <a:gdLst/>
            <a:ahLst/>
            <a:cxnLst/>
            <a:rect l="l" t="t" r="r" b="b"/>
            <a:pathLst>
              <a:path w="8897316" h="5001288">
                <a:moveTo>
                  <a:pt x="0" y="0"/>
                </a:moveTo>
                <a:lnTo>
                  <a:pt x="8897316" y="0"/>
                </a:lnTo>
                <a:lnTo>
                  <a:pt x="8897316" y="5001287"/>
                </a:lnTo>
                <a:lnTo>
                  <a:pt x="0" y="50012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006" r="-300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86953" y="1125580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3226" y="2024580"/>
            <a:ext cx="7324708" cy="2688838"/>
            <a:chOff x="0" y="0"/>
            <a:chExt cx="9766277" cy="3585117"/>
          </a:xfrm>
        </p:grpSpPr>
        <p:sp>
          <p:nvSpPr>
            <p:cNvPr id="12" name="TextBox 12"/>
            <p:cNvSpPr txBox="1"/>
            <p:nvPr/>
          </p:nvSpPr>
          <p:spPr>
            <a:xfrm>
              <a:off x="2615712" y="-38100"/>
              <a:ext cx="5385858" cy="450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0"/>
                </a:lnSpc>
              </a:pPr>
              <a:r>
                <a:rPr lang="en-US" sz="2050">
                  <a:solidFill>
                    <a:srgbClr val="FFFFFF"/>
                  </a:solidFill>
                  <a:latin typeface="Canva Sans"/>
                </a:rPr>
                <a:t>Transmission Analysis 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61269"/>
              <a:ext cx="8116821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7854" lvl="1" indent="-163927" algn="ctr">
                <a:lnSpc>
                  <a:spcPts val="2125"/>
                </a:lnSpc>
                <a:buFont typeface="Arial"/>
                <a:buChar char="•"/>
              </a:pPr>
              <a:r>
                <a:rPr lang="en-US" sz="1518">
                  <a:solidFill>
                    <a:srgbClr val="FFFFFF"/>
                  </a:solidFill>
                  <a:latin typeface="Canva Sans"/>
                </a:rPr>
                <a:t>In Manual : </a:t>
              </a: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Ford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most number of Cars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25120" y="843759"/>
              <a:ext cx="6755871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5"/>
                </a:lnSpc>
              </a:pP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Volkswagen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least  number of Cars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63739"/>
              <a:ext cx="8776130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7854" lvl="1" indent="-163927" algn="ctr">
                <a:lnSpc>
                  <a:spcPts val="2125"/>
                </a:lnSpc>
                <a:buFont typeface="Arial"/>
                <a:buChar char="•"/>
              </a:pPr>
              <a:r>
                <a:rPr lang="en-US" sz="1518">
                  <a:solidFill>
                    <a:srgbClr val="FFFFFF"/>
                  </a:solidFill>
                  <a:latin typeface="Canva Sans"/>
                </a:rPr>
                <a:t>In Semi auto  : </a:t>
              </a: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Merc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most number of Cars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33532" y="1946229"/>
              <a:ext cx="5743620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5"/>
                </a:lnSpc>
              </a:pP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Cclass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least number of Cars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68704"/>
              <a:ext cx="8776130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7854" lvl="1" indent="-163927" algn="ctr">
                <a:lnSpc>
                  <a:spcPts val="2125"/>
                </a:lnSpc>
                <a:buFont typeface="Arial"/>
                <a:buChar char="•"/>
              </a:pPr>
              <a:r>
                <a:rPr lang="en-US" sz="1518">
                  <a:solidFill>
                    <a:srgbClr val="FFFFFF"/>
                  </a:solidFill>
                  <a:latin typeface="Canva Sans"/>
                </a:rPr>
                <a:t>In Automatic  : </a:t>
              </a: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Merc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most number of Cars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133532" y="3251194"/>
              <a:ext cx="6632745" cy="333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5"/>
                </a:lnSpc>
              </a:pPr>
              <a:r>
                <a:rPr lang="en-US" sz="1518" u="sng">
                  <a:solidFill>
                    <a:srgbClr val="FFFFFF"/>
                  </a:solidFill>
                  <a:latin typeface="Canva Sans"/>
                </a:rPr>
                <a:t>volkswagen</a:t>
              </a:r>
              <a:r>
                <a:rPr lang="en-US" sz="1518">
                  <a:solidFill>
                    <a:srgbClr val="FFFFFF"/>
                  </a:solidFill>
                  <a:latin typeface="Canva Sans"/>
                </a:rPr>
                <a:t> have least number of Cars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01806" y="6954901"/>
            <a:ext cx="7032244" cy="3118920"/>
            <a:chOff x="0" y="0"/>
            <a:chExt cx="9376326" cy="4158560"/>
          </a:xfrm>
        </p:grpSpPr>
        <p:sp>
          <p:nvSpPr>
            <p:cNvPr id="20" name="TextBox 20"/>
            <p:cNvSpPr txBox="1"/>
            <p:nvPr/>
          </p:nvSpPr>
          <p:spPr>
            <a:xfrm>
              <a:off x="2315101" y="-38100"/>
              <a:ext cx="2588211" cy="522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5"/>
                </a:lnSpc>
              </a:pPr>
              <a:r>
                <a:rPr lang="en-US" sz="2403">
                  <a:solidFill>
                    <a:srgbClr val="FFFFFF"/>
                  </a:solidFill>
                  <a:latin typeface="Canva Sans"/>
                </a:rPr>
                <a:t>Fuel Analysis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55325"/>
              <a:ext cx="7862201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4431" lvl="1" indent="-192215" algn="ctr">
                <a:lnSpc>
                  <a:spcPts val="2492"/>
                </a:lnSpc>
                <a:buFont typeface="Arial"/>
                <a:buChar char="•"/>
              </a:pPr>
              <a:r>
                <a:rPr lang="en-US" sz="1780">
                  <a:solidFill>
                    <a:srgbClr val="FFFFFF"/>
                  </a:solidFill>
                  <a:latin typeface="Canva Sans"/>
                </a:rPr>
                <a:t>In Petrol  : </a:t>
              </a: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Audi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 has the highest count in petrol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315101" y="1037738"/>
              <a:ext cx="4493540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 VW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 have least number of Cars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848044"/>
              <a:ext cx="9376326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4431" lvl="1" indent="-192215" algn="ctr">
                <a:lnSpc>
                  <a:spcPts val="2492"/>
                </a:lnSpc>
                <a:buFont typeface="Arial"/>
                <a:buChar char="•"/>
              </a:pPr>
              <a:r>
                <a:rPr lang="en-US" sz="1780">
                  <a:solidFill>
                    <a:srgbClr val="FFFFFF"/>
                  </a:solidFill>
                  <a:latin typeface="Canva Sans"/>
                </a:rPr>
                <a:t>In Diesel : </a:t>
              </a: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Mercedes-Benz 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has the highest count in Diesel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173843" y="2296538"/>
              <a:ext cx="4776056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 BMW 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have least number of Cars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332975"/>
              <a:ext cx="8408279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4431" lvl="1" indent="-192215" algn="ctr">
                <a:lnSpc>
                  <a:spcPts val="2492"/>
                </a:lnSpc>
                <a:buFont typeface="Arial"/>
                <a:buChar char="•"/>
              </a:pPr>
              <a:r>
                <a:rPr lang="en-US" sz="1780">
                  <a:solidFill>
                    <a:srgbClr val="FFFFFF"/>
                  </a:solidFill>
                  <a:latin typeface="Canva Sans"/>
                </a:rPr>
                <a:t>In Hybrid : </a:t>
              </a: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Toyota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  has the highest count in Hybrid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350629" y="3781469"/>
              <a:ext cx="4675068" cy="377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2"/>
                </a:lnSpc>
              </a:pPr>
              <a:r>
                <a:rPr lang="en-US" sz="1780" u="sng">
                  <a:solidFill>
                    <a:srgbClr val="FFFFFF"/>
                  </a:solidFill>
                  <a:latin typeface="Canva Sans"/>
                </a:rPr>
                <a:t> Audi </a:t>
              </a:r>
              <a:r>
                <a:rPr lang="en-US" sz="1780">
                  <a:solidFill>
                    <a:srgbClr val="FFFFFF"/>
                  </a:solidFill>
                  <a:latin typeface="Canva Sans"/>
                </a:rPr>
                <a:t>have least number of Cars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024580"/>
            <a:ext cx="9170352" cy="4545580"/>
          </a:xfrm>
          <a:custGeom>
            <a:avLst/>
            <a:gdLst/>
            <a:ahLst/>
            <a:cxnLst/>
            <a:rect l="l" t="t" r="r" b="b"/>
            <a:pathLst>
              <a:path w="9170352" h="4545580">
                <a:moveTo>
                  <a:pt x="0" y="0"/>
                </a:moveTo>
                <a:lnTo>
                  <a:pt x="9170352" y="0"/>
                </a:lnTo>
                <a:lnTo>
                  <a:pt x="9170352" y="4545580"/>
                </a:lnTo>
                <a:lnTo>
                  <a:pt x="0" y="4545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737" y="5143500"/>
            <a:ext cx="9107263" cy="4674675"/>
          </a:xfrm>
          <a:custGeom>
            <a:avLst/>
            <a:gdLst/>
            <a:ahLst/>
            <a:cxnLst/>
            <a:rect l="l" t="t" r="r" b="b"/>
            <a:pathLst>
              <a:path w="9107263" h="4674675">
                <a:moveTo>
                  <a:pt x="0" y="0"/>
                </a:moveTo>
                <a:lnTo>
                  <a:pt x="9107263" y="0"/>
                </a:lnTo>
                <a:lnTo>
                  <a:pt x="9107263" y="4674675"/>
                </a:lnTo>
                <a:lnTo>
                  <a:pt x="0" y="46746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889" r="-18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0317" y="1258135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6550" y="2411445"/>
            <a:ext cx="5680025" cy="2101529"/>
            <a:chOff x="0" y="0"/>
            <a:chExt cx="7573367" cy="2802039"/>
          </a:xfrm>
        </p:grpSpPr>
        <p:sp>
          <p:nvSpPr>
            <p:cNvPr id="12" name="TextBox 12"/>
            <p:cNvSpPr txBox="1"/>
            <p:nvPr/>
          </p:nvSpPr>
          <p:spPr>
            <a:xfrm>
              <a:off x="1715508" y="-57150"/>
              <a:ext cx="4444405" cy="60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</a:rPr>
                <a:t>Max. Model Analysis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3635" y="597534"/>
              <a:ext cx="750609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Ford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has sold the most number of model,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with a count of 6557 across all manufacturers.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82348"/>
              <a:ext cx="757336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Hyundi 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has sold the least number of cars,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with a count of 1300 across all manufacturers.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49289" y="7257473"/>
            <a:ext cx="4725888" cy="2453954"/>
            <a:chOff x="0" y="0"/>
            <a:chExt cx="6301184" cy="3271939"/>
          </a:xfrm>
        </p:grpSpPr>
        <p:sp>
          <p:nvSpPr>
            <p:cNvPr id="16" name="TextBox 16"/>
            <p:cNvSpPr txBox="1"/>
            <p:nvPr/>
          </p:nvSpPr>
          <p:spPr>
            <a:xfrm>
              <a:off x="1493341" y="-57150"/>
              <a:ext cx="3314502" cy="60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</a:rPr>
                <a:t>Model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05309" y="597534"/>
              <a:ext cx="549056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Merc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and</a:t>
              </a: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 vw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has most models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 across all manufacturers.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82348"/>
              <a:ext cx="6301184" cy="1389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c class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, </a:t>
              </a: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focus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, </a:t>
              </a: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unclean_cclass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and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    </a:t>
              </a: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unclean_focus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has most models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 across all manufacturers.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223183"/>
            <a:ext cx="8500808" cy="4893709"/>
          </a:xfrm>
          <a:custGeom>
            <a:avLst/>
            <a:gdLst/>
            <a:ahLst/>
            <a:cxnLst/>
            <a:rect l="l" t="t" r="r" b="b"/>
            <a:pathLst>
              <a:path w="8500808" h="4893709">
                <a:moveTo>
                  <a:pt x="0" y="0"/>
                </a:moveTo>
                <a:lnTo>
                  <a:pt x="8500808" y="0"/>
                </a:lnTo>
                <a:lnTo>
                  <a:pt x="8500808" y="4893709"/>
                </a:lnTo>
                <a:lnTo>
                  <a:pt x="0" y="48937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46008" y="5339126"/>
            <a:ext cx="9543350" cy="4934605"/>
          </a:xfrm>
          <a:custGeom>
            <a:avLst/>
            <a:gdLst/>
            <a:ahLst/>
            <a:cxnLst/>
            <a:rect l="l" t="t" r="r" b="b"/>
            <a:pathLst>
              <a:path w="9543350" h="4934605">
                <a:moveTo>
                  <a:pt x="0" y="0"/>
                </a:moveTo>
                <a:lnTo>
                  <a:pt x="9543350" y="0"/>
                </a:lnTo>
                <a:lnTo>
                  <a:pt x="9543350" y="4934606"/>
                </a:lnTo>
                <a:lnTo>
                  <a:pt x="0" y="4934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473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0317" y="1456738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16595" y="7669428"/>
            <a:ext cx="4201201" cy="2403894"/>
            <a:chOff x="0" y="0"/>
            <a:chExt cx="5601602" cy="32051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5601602" cy="1419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7"/>
                </a:lnSpc>
              </a:pPr>
              <a:r>
                <a:rPr lang="en-US" sz="3119">
                  <a:solidFill>
                    <a:srgbClr val="FFFFFF"/>
                  </a:solidFill>
                  <a:latin typeface="Canva Sans"/>
                </a:rPr>
                <a:t>TOP 5 YEAR WITH HIGHEST SALES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14932"/>
              <a:ext cx="5601602" cy="1890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5"/>
                </a:lnSpc>
                <a:spcBef>
                  <a:spcPct val="0"/>
                </a:spcBef>
              </a:pPr>
              <a:r>
                <a:rPr lang="en-US" sz="2018">
                  <a:solidFill>
                    <a:srgbClr val="FFFFFF"/>
                  </a:solidFill>
                  <a:latin typeface="Canva Sans"/>
                </a:rPr>
                <a:t>The year 2019 had the most car sales at nearly 30,000, followed by 2017 at nearly 25,000 cars sold.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09562" y="2223183"/>
            <a:ext cx="6534596" cy="2172968"/>
            <a:chOff x="0" y="0"/>
            <a:chExt cx="8712795" cy="2897291"/>
          </a:xfrm>
        </p:grpSpPr>
        <p:sp>
          <p:nvSpPr>
            <p:cNvPr id="15" name="TextBox 15"/>
            <p:cNvSpPr txBox="1"/>
            <p:nvPr/>
          </p:nvSpPr>
          <p:spPr>
            <a:xfrm>
              <a:off x="2179067" y="-57150"/>
              <a:ext cx="4267795" cy="600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Canva Sans"/>
                </a:rPr>
                <a:t> Acquired Analysis 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61094" y="699134"/>
              <a:ext cx="7703741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Ford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has sold the most number of cars,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with a count of 17965 across all manufacturers.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77600"/>
              <a:ext cx="8712795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7" lvl="1" indent="-215904" algn="ctr">
                <a:lnSpc>
                  <a:spcPts val="2800"/>
                </a:lnSpc>
                <a:buFont typeface="Arial"/>
                <a:buChar char="•"/>
              </a:pPr>
              <a:r>
                <a:rPr lang="en-US" sz="2000" u="sng">
                  <a:solidFill>
                    <a:srgbClr val="FFFFFF"/>
                  </a:solidFill>
                  <a:latin typeface="Canva Sans"/>
                </a:rPr>
                <a:t>unclean_cclass</a:t>
              </a:r>
              <a:r>
                <a:rPr lang="en-US" sz="2000">
                  <a:solidFill>
                    <a:srgbClr val="FFFFFF"/>
                  </a:solidFill>
                  <a:latin typeface="Canva Sans"/>
                </a:rPr>
                <a:t> has sold the most number of cars,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anva Sans"/>
                </a:rPr>
                <a:t>with a count of 17965 across all manufacturers.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484450"/>
            <a:ext cx="775789" cy="773850"/>
          </a:xfrm>
          <a:custGeom>
            <a:avLst/>
            <a:gdLst/>
            <a:ahLst/>
            <a:cxnLst/>
            <a:rect l="l" t="t" r="r" b="b"/>
            <a:pathLst>
              <a:path w="775789" h="773850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709294" y="7811781"/>
            <a:ext cx="4605058" cy="2475219"/>
          </a:xfrm>
          <a:custGeom>
            <a:avLst/>
            <a:gdLst/>
            <a:ahLst/>
            <a:cxnLst/>
            <a:rect l="l" t="t" r="r" b="b"/>
            <a:pathLst>
              <a:path w="4605058" h="2475219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7505" y="1830436"/>
            <a:ext cx="9008052" cy="5367492"/>
          </a:xfrm>
          <a:custGeom>
            <a:avLst/>
            <a:gdLst/>
            <a:ahLst/>
            <a:cxnLst/>
            <a:rect l="l" t="t" r="r" b="b"/>
            <a:pathLst>
              <a:path w="9008052" h="5367492">
                <a:moveTo>
                  <a:pt x="0" y="0"/>
                </a:moveTo>
                <a:lnTo>
                  <a:pt x="9008053" y="0"/>
                </a:lnTo>
                <a:lnTo>
                  <a:pt x="9008053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50548" y="4956935"/>
            <a:ext cx="9323588" cy="5330065"/>
          </a:xfrm>
          <a:custGeom>
            <a:avLst/>
            <a:gdLst/>
            <a:ahLst/>
            <a:cxnLst/>
            <a:rect l="l" t="t" r="r" b="b"/>
            <a:pathLst>
              <a:path w="9323588" h="5330065">
                <a:moveTo>
                  <a:pt x="0" y="0"/>
                </a:moveTo>
                <a:lnTo>
                  <a:pt x="9323588" y="0"/>
                </a:lnTo>
                <a:lnTo>
                  <a:pt x="9323588" y="5330065"/>
                </a:lnTo>
                <a:lnTo>
                  <a:pt x="0" y="53300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0317" y="1456738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67538" y="7350328"/>
            <a:ext cx="6071173" cy="2313590"/>
            <a:chOff x="0" y="0"/>
            <a:chExt cx="8094898" cy="308478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8094898" cy="1392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9"/>
                </a:lnSpc>
              </a:pPr>
              <a:r>
                <a:rPr lang="en-US" sz="3056">
                  <a:solidFill>
                    <a:srgbClr val="FFFFFF"/>
                  </a:solidFill>
                  <a:latin typeface="Canva Sans"/>
                </a:rPr>
                <a:t>Comparision of Tax and  Transmission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6257" y="1709364"/>
              <a:ext cx="7558640" cy="137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8"/>
                </a:lnSpc>
                <a:spcBef>
                  <a:spcPct val="0"/>
                </a:spcBef>
              </a:pPr>
              <a:r>
                <a:rPr lang="en-US" sz="1977">
                  <a:solidFill>
                    <a:srgbClr val="FFFFFF"/>
                  </a:solidFill>
                  <a:latin typeface="Canva Sans"/>
                </a:rPr>
                <a:t>Cars with manual transmissions tend to have a lower tax rate than those with automatic, semi-automatic or other transmissions.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18519" y="2223183"/>
            <a:ext cx="8493551" cy="2477787"/>
            <a:chOff x="0" y="0"/>
            <a:chExt cx="11324735" cy="330371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10264128" cy="1446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3"/>
                </a:lnSpc>
              </a:pPr>
              <a:r>
                <a:rPr lang="en-US" sz="3159">
                  <a:solidFill>
                    <a:srgbClr val="FFFFFF"/>
                  </a:solidFill>
                  <a:latin typeface="Canva Sans"/>
                </a:rPr>
                <a:t>Comparision of Prices and  Transmission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40184" y="1873658"/>
              <a:ext cx="10684552" cy="143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2"/>
                </a:lnSpc>
                <a:spcBef>
                  <a:spcPct val="0"/>
                </a:spcBef>
              </a:pPr>
              <a:r>
                <a:rPr lang="en-US" sz="2044">
                  <a:solidFill>
                    <a:srgbClr val="FFFFFF"/>
                  </a:solidFill>
                  <a:latin typeface="Canva Sans"/>
                </a:rPr>
                <a:t>Automatic transmissions are generally the most expensive, followed by semi-automatic and manual transmissions. Other transmission types, likely less common ones, are the cheapest.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51715" y="-5311"/>
            <a:ext cx="2062637" cy="1835747"/>
          </a:xfrm>
          <a:custGeom>
            <a:avLst/>
            <a:gdLst/>
            <a:ahLst/>
            <a:cxnLst/>
            <a:rect l="l" t="t" r="r" b="b"/>
            <a:pathLst>
              <a:path w="2062637" h="183574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0" y="0"/>
            <a:ext cx="873100" cy="2024580"/>
          </a:xfrm>
          <a:custGeom>
            <a:avLst/>
            <a:gdLst/>
            <a:ahLst/>
            <a:cxnLst/>
            <a:rect l="l" t="t" r="r" b="b"/>
            <a:pathLst>
              <a:path w="873100" h="202458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38711" y="437454"/>
            <a:ext cx="5210577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9"/>
              </a:lnSpc>
            </a:pPr>
            <a:r>
              <a:rPr lang="en-US" sz="5799">
                <a:solidFill>
                  <a:srgbClr val="FFFFFF"/>
                </a:solidFill>
                <a:latin typeface="Prata"/>
              </a:rPr>
              <a:t>INFERENCES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70317" y="1456738"/>
            <a:ext cx="8147366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0"/>
              </a:lnSpc>
            </a:pPr>
            <a:r>
              <a:rPr lang="en-US" sz="5200">
                <a:solidFill>
                  <a:srgbClr val="FFFFFF"/>
                </a:solidFill>
                <a:latin typeface="Prata"/>
              </a:rPr>
              <a:t>USED  CARS 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422271"/>
            <a:ext cx="16630055" cy="4013022"/>
            <a:chOff x="0" y="-57150"/>
            <a:chExt cx="22173407" cy="5350697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49"/>
              <a:ext cx="5730832" cy="535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Canva Sans Bold"/>
                </a:rPr>
                <a:t>Worst Mileage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model                 Q7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year                2019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price              69000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transmission   Automatic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mileage                1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 err="1">
                  <a:solidFill>
                    <a:srgbClr val="FFFFFF"/>
                  </a:solidFill>
                  <a:latin typeface="Canva Sans"/>
                </a:rPr>
                <a:t>fuelType</a:t>
              </a: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          Diesel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tax                  145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mpg                 30.1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 dirty="0" err="1">
                  <a:solidFill>
                    <a:srgbClr val="FFFFFF"/>
                  </a:solidFill>
                  <a:latin typeface="Canva Sans"/>
                </a:rPr>
                <a:t>engineSize</a:t>
              </a: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           4.0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953600" y="-57150"/>
              <a:ext cx="5730832" cy="535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Best </a:t>
              </a:r>
              <a:r>
                <a:rPr lang="en-US" sz="2600" dirty="0">
                  <a:solidFill>
                    <a:srgbClr val="FFFFFF"/>
                  </a:solidFill>
                  <a:latin typeface="Canva Sans Bold"/>
                </a:rPr>
                <a:t>Mileage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model               A6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year              2008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price             2490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transmission    Manual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mileage         323000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 err="1">
                  <a:solidFill>
                    <a:srgbClr val="FFFFFF"/>
                  </a:solidFill>
                  <a:latin typeface="Canva Sans"/>
                </a:rPr>
                <a:t>fuelType</a:t>
              </a: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        Diesel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tax                200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mpg               44.1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 dirty="0" err="1">
                  <a:solidFill>
                    <a:srgbClr val="FFFFFF"/>
                  </a:solidFill>
                  <a:latin typeface="Canva Sans"/>
                </a:rPr>
                <a:t>engineSize</a:t>
              </a:r>
              <a:r>
                <a:rPr lang="en-US" sz="2200" dirty="0">
                  <a:solidFill>
                    <a:srgbClr val="FFFFFF"/>
                  </a:solidFill>
                  <a:latin typeface="Canva Sans"/>
                </a:rPr>
                <a:t>         2.0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07772" y="-57150"/>
              <a:ext cx="5730832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Highest Price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 G Class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   2020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159999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Semi-Auto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     1350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   Petrol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   145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   21.4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   4.0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442575" y="-57150"/>
              <a:ext cx="5730832" cy="527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</a:rPr>
                <a:t>Lowest Price Car: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model            Astra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year              2001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price              450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transmission    Manual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mileage         159000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fuelType        Petrol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tax                235</a:t>
              </a:r>
            </a:p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mpg               40.4</a:t>
              </a:r>
            </a:p>
            <a:p>
              <a:pPr algn="just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Canva Sans"/>
                </a:rPr>
                <a:t>engineSize         1.6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Custom</PresentationFormat>
  <Paragraphs>165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Canva Sans Bold</vt:lpstr>
      <vt:lpstr>Canva Sans</vt:lpstr>
      <vt:lpstr>Josefin Sans Bold</vt:lpstr>
      <vt:lpstr>Arial</vt:lpstr>
      <vt:lpstr>Calibri</vt:lpstr>
      <vt:lpstr>Prata</vt:lpstr>
      <vt:lpstr>Open Sauce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KRISH DODHIA</cp:lastModifiedBy>
  <cp:revision>2</cp:revision>
  <dcterms:created xsi:type="dcterms:W3CDTF">2006-08-16T00:00:00Z</dcterms:created>
  <dcterms:modified xsi:type="dcterms:W3CDTF">2024-04-15T15:58:13Z</dcterms:modified>
  <dc:identifier>DAGB8cE8Jkw</dc:identifier>
</cp:coreProperties>
</file>